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Noto Sans KR"/>
      <p:regular r:id="rId21"/>
      <p:bold r:id="rId22"/>
    </p:embeddedFont>
    <p:embeddedFont>
      <p:font typeface="Fira Code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otoSansKR-bold.fntdata"/><Relationship Id="rId10" Type="http://schemas.openxmlformats.org/officeDocument/2006/relationships/slide" Target="slides/slide5.xml"/><Relationship Id="rId21" Type="http://schemas.openxmlformats.org/officeDocument/2006/relationships/font" Target="fonts/NotoSansKR-regular.fntdata"/><Relationship Id="rId13" Type="http://schemas.openxmlformats.org/officeDocument/2006/relationships/slide" Target="slides/slide8.xml"/><Relationship Id="rId24" Type="http://schemas.openxmlformats.org/officeDocument/2006/relationships/font" Target="fonts/FiraCode-bold.fntdata"/><Relationship Id="rId12" Type="http://schemas.openxmlformats.org/officeDocument/2006/relationships/slide" Target="slides/slide7.xml"/><Relationship Id="rId23" Type="http://schemas.openxmlformats.org/officeDocument/2006/relationships/font" Target="fonts/FiraCod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dc4c67b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adc4c67be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16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0" y="1686599"/>
            <a:ext cx="1714499" cy="103122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45618" y="3535709"/>
            <a:ext cx="6100762" cy="731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파이썬 GUI 프로그래밍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4662487" y="4819650"/>
            <a:ext cx="2867025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555555"/>
                </a:solidFill>
                <a:latin typeface="Noto Sans KR"/>
                <a:ea typeface="Noto Sans KR"/>
                <a:cs typeface="Noto Sans KR"/>
                <a:sym typeface="Noto Sans KR"/>
              </a:rPr>
              <a:t>Tkinter 위젯 기초 가이드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465" y="1921594"/>
            <a:ext cx="4221509" cy="39423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age.png" id="227" name="Google Shape;2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4011662"/>
            <a:ext cx="633219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581025" y="2659409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설명</a:t>
            </a: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771525" y="3108870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항목을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목록 형태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로 보여주는 위젯입니다.</a:t>
            </a:r>
            <a:endParaRPr/>
          </a:p>
        </p:txBody>
      </p:sp>
      <p:sp>
        <p:nvSpPr>
          <p:cNvPr id="230" name="Google Shape;230;p22"/>
          <p:cNvSpPr txBox="1"/>
          <p:nvPr/>
        </p:nvSpPr>
        <p:spPr>
          <a:xfrm>
            <a:off x="771525" y="3512641"/>
            <a:ext cx="6141690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항목을 추가할 때는 insert 메서드를 사용합니다.</a:t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771525" y="4164062"/>
            <a:ext cx="25527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리스트박스 생성 및 아이템 추가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1533525" y="4373612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Listbox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1057275" y="4573637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insert</a:t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2009775" y="4573637"/>
            <a:ext cx="762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"Python"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1057275" y="4773662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pack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581025" y="3108870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581025" y="3512641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38" name="Google Shape;238;p22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리스트박스 (Listbox)</a:t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465" y="2180591"/>
            <a:ext cx="4221509" cy="34243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age.png" id="245" name="Google Shape;24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4102149"/>
            <a:ext cx="633219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581025" y="2768947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설명</a:t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771525" y="3218408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다른 위젯들을 담는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컨테이너(상자)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입니다.</a:t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771525" y="3622178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화면 레이아웃을 구획별로 나누어 정리할 때 필수적입니다.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771525" y="4254549"/>
            <a:ext cx="21526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테두리가 있는 프레임 생성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1819275" y="4464099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Frame</a:t>
            </a:r>
            <a:endParaRPr/>
          </a:p>
        </p:txBody>
      </p:sp>
      <p:sp>
        <p:nvSpPr>
          <p:cNvPr id="251" name="Google Shape;251;p23"/>
          <p:cNvSpPr txBox="1"/>
          <p:nvPr/>
        </p:nvSpPr>
        <p:spPr>
          <a:xfrm>
            <a:off x="3629025" y="4464099"/>
            <a:ext cx="6667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"solid"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1343025" y="4664124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pack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2295525" y="4664124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"both"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581025" y="3218408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55" name="Google Shape;255;p23"/>
          <p:cNvSpPr txBox="1"/>
          <p:nvPr/>
        </p:nvSpPr>
        <p:spPr>
          <a:xfrm>
            <a:off x="581025" y="3622178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56" name="Google Shape;256;p23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프레임 (Frame)</a:t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62" name="Google Shape;2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2338536"/>
            <a:ext cx="3486150" cy="3108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3" name="Google Shape;26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925" y="2338536"/>
            <a:ext cx="3486150" cy="3108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4" name="Google Shape;26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4825" y="2338536"/>
            <a:ext cx="3486150" cy="310857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803910" y="3491061"/>
            <a:ext cx="304038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pack()</a:t>
            </a:r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876300" y="4083397"/>
            <a:ext cx="2895600" cy="887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위젯을 상하좌우로 단순하게 쌓아서 배치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btn.pack(side="top")</a:t>
            </a:r>
            <a:endParaRPr/>
          </a:p>
        </p:txBody>
      </p:sp>
      <p:sp>
        <p:nvSpPr>
          <p:cNvPr id="267" name="Google Shape;267;p24"/>
          <p:cNvSpPr txBox="1"/>
          <p:nvPr/>
        </p:nvSpPr>
        <p:spPr>
          <a:xfrm>
            <a:off x="4575810" y="3491061"/>
            <a:ext cx="304038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grid()</a:t>
            </a: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4648200" y="4083397"/>
            <a:ext cx="2895600" cy="597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격자(행, 열)를 나누어 체계적으로 배치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btn.grid(row=0, column=1)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8347710" y="3491061"/>
            <a:ext cx="304038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place()</a:t>
            </a:r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8420100" y="4083397"/>
            <a:ext cx="2895600" cy="597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픽셀 좌표(x, y)를 직접 지정하여 배치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btn.place(x=100, y=50)</a:t>
            </a:r>
            <a:endParaRPr/>
          </a:p>
        </p:txBody>
      </p:sp>
      <p:pic>
        <p:nvPicPr>
          <p:cNvPr descr="image.png" id="271" name="Google Shape;27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8350" y="2767161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2" name="Google Shape;272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276716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3" name="Google Shape;273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39300" y="276716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위젯 배치 관리자 (Geometry Managers)</a:t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0" name="Google Shape;2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4318248"/>
            <a:ext cx="633219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5"/>
          <p:cNvSpPr txBox="1"/>
          <p:nvPr/>
        </p:nvSpPr>
        <p:spPr>
          <a:xfrm>
            <a:off x="581025" y="2543175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단순한 쌓기 방식</a:t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771525" y="2992635"/>
            <a:ext cx="6141690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위젯을 상하좌우 방향(side)으로 순서대로 쌓습니다.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771525" y="3415456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간단한 레이아웃을 빠르게 만들 때 유용합니다.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771525" y="3819227"/>
            <a:ext cx="6141690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옵션: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 side (top, bottom, left, right), fill, expand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771525" y="4470648"/>
            <a:ext cx="26479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왼쪽부터 채우고, 가로로 꽉 차게</a:t>
            </a: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1724025" y="4680198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Button</a:t>
            </a: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3438525" y="4680198"/>
            <a:ext cx="4953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"왼쪽"</a:t>
            </a:r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1247775" y="4889748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pack</a:t>
            </a:r>
            <a:endParaRPr/>
          </a:p>
        </p:txBody>
      </p:sp>
      <p:sp>
        <p:nvSpPr>
          <p:cNvPr id="289" name="Google Shape;289;p25"/>
          <p:cNvSpPr txBox="1"/>
          <p:nvPr/>
        </p:nvSpPr>
        <p:spPr>
          <a:xfrm>
            <a:off x="2200275" y="4889748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"left"</a:t>
            </a:r>
            <a:endParaRPr/>
          </a:p>
        </p:txBody>
      </p:sp>
      <p:sp>
        <p:nvSpPr>
          <p:cNvPr id="290" name="Google Shape;290;p25"/>
          <p:cNvSpPr txBox="1"/>
          <p:nvPr/>
        </p:nvSpPr>
        <p:spPr>
          <a:xfrm>
            <a:off x="3438525" y="4889748"/>
            <a:ext cx="2857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"x"</a:t>
            </a:r>
            <a:endParaRPr/>
          </a:p>
        </p:txBody>
      </p:sp>
      <p:sp>
        <p:nvSpPr>
          <p:cNvPr id="291" name="Google Shape;291;p25"/>
          <p:cNvSpPr txBox="1"/>
          <p:nvPr/>
        </p:nvSpPr>
        <p:spPr>
          <a:xfrm>
            <a:off x="581025" y="299263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92" name="Google Shape;292;p25"/>
          <p:cNvSpPr txBox="1"/>
          <p:nvPr/>
        </p:nvSpPr>
        <p:spPr>
          <a:xfrm>
            <a:off x="581025" y="3415456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581025" y="3819227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pack() 배치 관리자</a:t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0" name="Google Shape;3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4208710"/>
            <a:ext cx="633219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581025" y="2452687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격자(행/열) 방식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771525" y="2902148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화면을 엑셀 표처럼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행(row)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과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열(column)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로 나눕니다.</a:t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771525" y="3305919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가장 체계적이고 많이 사용되는 방식입니다.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771525" y="3709689"/>
            <a:ext cx="6141690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옵션: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 row, column, sticky (정렬 방향: n, s, e, w)</a:t>
            </a: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771525" y="4361110"/>
            <a:ext cx="22288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0번째 행, 1번째 열에 배치</a:t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1628775" y="4570660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Label</a:t>
            </a:r>
            <a:endParaRPr/>
          </a:p>
        </p:txBody>
      </p:sp>
      <p:sp>
        <p:nvSpPr>
          <p:cNvPr id="307" name="Google Shape;307;p26"/>
          <p:cNvSpPr txBox="1"/>
          <p:nvPr/>
        </p:nvSpPr>
        <p:spPr>
          <a:xfrm>
            <a:off x="3248025" y="4570660"/>
            <a:ext cx="5905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"이름:"</a:t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1152525" y="4780210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grid</a:t>
            </a:r>
            <a:endParaRPr/>
          </a:p>
        </p:txBody>
      </p:sp>
      <p:sp>
        <p:nvSpPr>
          <p:cNvPr id="309" name="Google Shape;309;p26"/>
          <p:cNvSpPr txBox="1"/>
          <p:nvPr/>
        </p:nvSpPr>
        <p:spPr>
          <a:xfrm>
            <a:off x="1343025" y="4980235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grid</a:t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581025" y="2902148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581025" y="3305919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581025" y="3709689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313" name="Google Shape;313;p26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grid() 배치 관리자</a:t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19" name="Google Shape;3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4299198"/>
            <a:ext cx="633219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/>
        </p:nvSpPr>
        <p:spPr>
          <a:xfrm>
            <a:off x="581025" y="2562225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절대 좌표 방식</a:t>
            </a:r>
            <a:endParaRPr/>
          </a:p>
        </p:txBody>
      </p:sp>
      <p:sp>
        <p:nvSpPr>
          <p:cNvPr id="321" name="Google Shape;321;p27"/>
          <p:cNvSpPr txBox="1"/>
          <p:nvPr/>
        </p:nvSpPr>
        <p:spPr>
          <a:xfrm>
            <a:off x="771525" y="3011685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화면의 특정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픽셀 좌표(x, y)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에 위젯을 고정합니다.</a:t>
            </a:r>
            <a:endParaRPr/>
          </a:p>
        </p:txBody>
      </p:sp>
      <p:sp>
        <p:nvSpPr>
          <p:cNvPr id="322" name="Google Shape;322;p27"/>
          <p:cNvSpPr txBox="1"/>
          <p:nvPr/>
        </p:nvSpPr>
        <p:spPr>
          <a:xfrm>
            <a:off x="771525" y="3415456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창 크기가 변해도 위치가 고정되므로 주의가 필요합니다.</a:t>
            </a:r>
            <a:endParaRPr/>
          </a:p>
        </p:txBody>
      </p:sp>
      <p:sp>
        <p:nvSpPr>
          <p:cNvPr id="323" name="Google Shape;323;p27"/>
          <p:cNvSpPr txBox="1"/>
          <p:nvPr/>
        </p:nvSpPr>
        <p:spPr>
          <a:xfrm>
            <a:off x="771525" y="3819227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정밀한 디자인이 필요할 때 사용합니다.</a:t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771525" y="4451598"/>
            <a:ext cx="21907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x=50, y=100 위치에 배치</a:t>
            </a:r>
            <a:endParaRPr/>
          </a:p>
        </p:txBody>
      </p:sp>
      <p:sp>
        <p:nvSpPr>
          <p:cNvPr id="325" name="Google Shape;325;p27"/>
          <p:cNvSpPr txBox="1"/>
          <p:nvPr/>
        </p:nvSpPr>
        <p:spPr>
          <a:xfrm>
            <a:off x="1628775" y="4661148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Button</a:t>
            </a:r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3343275" y="4661148"/>
            <a:ext cx="4953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"이동"</a:t>
            </a:r>
            <a:endParaRPr/>
          </a:p>
        </p:txBody>
      </p:sp>
      <p:sp>
        <p:nvSpPr>
          <p:cNvPr id="327" name="Google Shape;327;p27"/>
          <p:cNvSpPr txBox="1"/>
          <p:nvPr/>
        </p:nvSpPr>
        <p:spPr>
          <a:xfrm>
            <a:off x="1152525" y="4870698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place</a:t>
            </a:r>
            <a:endParaRPr/>
          </a:p>
        </p:txBody>
      </p:sp>
      <p:sp>
        <p:nvSpPr>
          <p:cNvPr id="328" name="Google Shape;328;p27"/>
          <p:cNvSpPr txBox="1"/>
          <p:nvPr/>
        </p:nvSpPr>
        <p:spPr>
          <a:xfrm>
            <a:off x="581025" y="301168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329" name="Google Shape;329;p27"/>
          <p:cNvSpPr txBox="1"/>
          <p:nvPr/>
        </p:nvSpPr>
        <p:spPr>
          <a:xfrm>
            <a:off x="581025" y="3415456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330" name="Google Shape;330;p27"/>
          <p:cNvSpPr txBox="1"/>
          <p:nvPr/>
        </p:nvSpPr>
        <p:spPr>
          <a:xfrm>
            <a:off x="581025" y="3819227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place() 배치 관리자</a:t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2492722"/>
            <a:ext cx="3486150" cy="2800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2" name="Google Shape;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2925" y="2492722"/>
            <a:ext cx="3486150" cy="2800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" name="Google Shape;9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4825" y="2492722"/>
            <a:ext cx="3486150" cy="280005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803910" y="3645247"/>
            <a:ext cx="304038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표준 라이브러리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876300" y="4237583"/>
            <a:ext cx="2895600" cy="578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Python 설치 시 기본 포함되어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 추가 설치 없이 즉시 사용 가능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4575810" y="3645247"/>
            <a:ext cx="304038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쉬운 사용성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4648200" y="4237583"/>
            <a:ext cx="2895600" cy="578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직관적인 문법 구조로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 GUI 입문자에게 최적의 도구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8347710" y="3645247"/>
            <a:ext cx="3040380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높은 이식성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8420100" y="4237583"/>
            <a:ext cx="2895600" cy="578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Windows, Mac, Linux 등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 대부분의 OS에서 동일하게 동작</a:t>
            </a:r>
            <a:endParaRPr/>
          </a:p>
        </p:txBody>
      </p:sp>
      <p:pic>
        <p:nvPicPr>
          <p:cNvPr descr="image.png" id="100" name="Google Shape;1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4075" y="2921347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292134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2" name="Google Shape;10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82150" y="2921347"/>
            <a:ext cx="571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Tkinter란 무엇인가?</a:t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615" y="1624688"/>
            <a:ext cx="4221509" cy="48645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p15"/>
          <p:cNvSpPr txBox="1"/>
          <p:nvPr/>
        </p:nvSpPr>
        <p:spPr>
          <a:xfrm>
            <a:off x="581025" y="2082403"/>
            <a:ext cx="6648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Tkinter 애플리케이션의 핵심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771525" y="2531864"/>
            <a:ext cx="6141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메인 창 생성: tk.Tk()를 호출하여 GUI 애플리케이션의 **최상위 창(root)**을 만듭니다.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771525" y="3225105"/>
            <a:ext cx="6141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 루프: root.mainloop()는 창이 닫힐 때까지 사용자 상호작용(클릭, 입력 등)을 대기하는 **무한 루프**입니다.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771525" y="3918346"/>
            <a:ext cx="61416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위젯은 이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root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 창 안에 포함되어야 합니다.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581025" y="2531864"/>
            <a:ext cx="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581025" y="3225105"/>
            <a:ext cx="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581025" y="3918346"/>
            <a:ext cx="76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581025" y="581025"/>
            <a:ext cx="1158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최상위 윈도우 (Tk())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581025" y="1203870"/>
            <a:ext cx="11030100" cy="19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869550" y="5235225"/>
            <a:ext cx="76200" cy="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1025" y="4344700"/>
            <a:ext cx="5033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D73A49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20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tkinter </a:t>
            </a:r>
            <a:r>
              <a:rPr b="1" lang="en-US" sz="1200">
                <a:solidFill>
                  <a:srgbClr val="D73A49"/>
                </a:solidFill>
                <a:latin typeface="Fira Code"/>
                <a:ea typeface="Fira Code"/>
                <a:cs typeface="Fira Code"/>
                <a:sym typeface="Fira Code"/>
              </a:rPr>
              <a:t>as</a:t>
            </a:r>
            <a:r>
              <a:rPr lang="en-US" sz="120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 tk</a:t>
            </a:r>
            <a:endParaRPr sz="1200">
              <a:solidFill>
                <a:srgbClr val="0F172A"/>
              </a:solidFill>
              <a:highlight>
                <a:srgbClr val="F8FAFC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root = tk.</a:t>
            </a:r>
            <a:r>
              <a:rPr lang="en-US" sz="1200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Tk</a:t>
            </a:r>
            <a:r>
              <a:rPr lang="en-US" sz="120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() </a:t>
            </a:r>
            <a:r>
              <a:rPr i="1" lang="en-US" sz="1200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1. 메인 윈도우 생성</a:t>
            </a:r>
            <a:endParaRPr i="1" sz="1200">
              <a:solidFill>
                <a:srgbClr val="6A737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root.</a:t>
            </a:r>
            <a:r>
              <a:rPr lang="en-US" sz="1200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title</a:t>
            </a:r>
            <a:r>
              <a:rPr lang="en-US" sz="120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200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"첫 번째 GUI"</a:t>
            </a:r>
            <a:r>
              <a:rPr lang="en-US" sz="120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i="1" lang="en-US" sz="1200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2. 창 제목 설정</a:t>
            </a:r>
            <a:endParaRPr i="1" sz="1200">
              <a:solidFill>
                <a:srgbClr val="6A737D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root.</a:t>
            </a:r>
            <a:r>
              <a:rPr lang="en-US" sz="1200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mainloop</a:t>
            </a:r>
            <a:r>
              <a:rPr lang="en-US" sz="1200">
                <a:solidFill>
                  <a:srgbClr val="0F172A"/>
                </a:solidFill>
                <a:highlight>
                  <a:srgbClr val="F8FAFC"/>
                </a:highlight>
                <a:latin typeface="Fira Code"/>
                <a:ea typeface="Fira Code"/>
                <a:cs typeface="Fira Code"/>
                <a:sym typeface="Fira Code"/>
              </a:rPr>
              <a:t>() </a:t>
            </a:r>
            <a:r>
              <a:rPr i="1" lang="en-US" sz="1200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3. 이벤트 루프 시작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465" y="2274503"/>
            <a:ext cx="4221509" cy="32364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age.png" id="126" name="Google Shape;1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4097387"/>
            <a:ext cx="633219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581025" y="2764184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설명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771525" y="3213645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텍스트나 이미지를 화면에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표시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위젯입니다.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771525" y="3617416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편집할 수 없는 정적인 정보를 보여줄 때 사용합니다.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771525" y="4249787"/>
            <a:ext cx="16002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텍스트 레이블 생성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1819275" y="4459337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Label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3438525" y="4459337"/>
            <a:ext cx="952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"안녕하세요"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1343025" y="4668887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pack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581025" y="321364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581025" y="3617416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레이블 (Label)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465" y="1913038"/>
            <a:ext cx="4221509" cy="39594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age.png" id="143" name="Google Shape;1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4106912"/>
            <a:ext cx="633219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581025" y="2754659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설명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771525" y="3204120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클릭 시 특정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동작(함수)을 실행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위젯입니다.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771525" y="3607891"/>
            <a:ext cx="6141690" cy="3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command 옵션에 실행할 함수를 연결합니다.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771525" y="4259312"/>
            <a:ext cx="2095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클릭 시 실행할 버튼 생성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1628775" y="4468862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Button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3343275" y="4468862"/>
            <a:ext cx="4953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"확인"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1152525" y="4678412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pack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581025" y="3204120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581025" y="3607891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버튼 (Button)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465" y="2705448"/>
            <a:ext cx="4221510" cy="237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age.png"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4102149"/>
            <a:ext cx="633219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581025" y="2768947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설명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771525" y="3218408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사용자로부터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한 줄의 텍스트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를 입력받습니다.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771525" y="3622178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창이나 검색어 입력란에 주로 사용됩니다.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771525" y="4254549"/>
            <a:ext cx="16954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입력창 생성 및 배치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1819275" y="4464099"/>
            <a:ext cx="4762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Entry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1343025" y="4664124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pack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581025" y="3218408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581025" y="3622178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엔트리 (Entry)</a:t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4102149"/>
            <a:ext cx="633219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581025" y="2768947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설명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4240" y="2272702"/>
            <a:ext cx="4011959" cy="32399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8" name="Google Shape;178;p19"/>
          <p:cNvSpPr txBox="1"/>
          <p:nvPr/>
        </p:nvSpPr>
        <p:spPr>
          <a:xfrm>
            <a:off x="771525" y="3218408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줄의 텍스트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를 입력하거나 표시합니다.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771525" y="3622178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메모장이나 긴 글을 작성하는 기능에 적합합니다.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771525" y="4254549"/>
            <a:ext cx="2095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높이가 5줄인 텍스트 위젯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2200275" y="4464099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Text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1724025" y="4664124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pack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581025" y="3218408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581025" y="3622178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텍스트 (Text)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1" name="Google Shape;1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3997374"/>
            <a:ext cx="633219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581025" y="2664172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설명</a:t>
            </a:r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4240" y="1976132"/>
            <a:ext cx="4011959" cy="3833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771525" y="3113633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옵션을 켜고 끄는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On/Off (토글)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 위젯입니다.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771525" y="3517403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항목을 동시에 선택할 수 있는 다중 선택에 쓰입니다.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771525" y="4149774"/>
            <a:ext cx="20002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체크 여부를 저장할 변수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1628775" y="4359324"/>
            <a:ext cx="5715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IntVar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1628775" y="4559349"/>
            <a:ext cx="10477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Checkbutton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3819525" y="4559349"/>
            <a:ext cx="4953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"동의"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1152525" y="4768899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pack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581025" y="3113633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581025" y="3517403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체크버튼 (Checkbutton)</a:t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465" y="2126750"/>
            <a:ext cx="4221509" cy="35319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image.png" id="210" name="Google Shape;21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25" y="4097387"/>
            <a:ext cx="633219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581025" y="2764184"/>
            <a:ext cx="6648799" cy="297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50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기본 설명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771525" y="3213645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항목 중 </a:t>
            </a:r>
            <a:r>
              <a:rPr b="1" i="0" lang="en-US" sz="1425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단 하나만 선택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할 때 사용합니다.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771525" y="3617416"/>
            <a:ext cx="6141690" cy="289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KR"/>
                <a:ea typeface="Noto Sans KR"/>
                <a:cs typeface="Noto Sans KR"/>
                <a:sym typeface="Noto Sans KR"/>
              </a:rPr>
              <a:t>같은 변수(variable)를 공유하는 그룹 내에서 동작합니다.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771525" y="4249787"/>
            <a:ext cx="14859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rgbClr val="6A737D"/>
                </a:solidFill>
                <a:latin typeface="Fira Code"/>
                <a:ea typeface="Fira Code"/>
                <a:cs typeface="Fira Code"/>
                <a:sym typeface="Fira Code"/>
              </a:rPr>
              <a:t># 옵션 1 선택 버튼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1819275" y="4459337"/>
            <a:ext cx="10477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Radiobutton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4010025" y="4459337"/>
            <a:ext cx="59055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2863A"/>
                </a:solidFill>
                <a:latin typeface="Fira Code"/>
                <a:ea typeface="Fira Code"/>
                <a:cs typeface="Fira Code"/>
                <a:sym typeface="Fira Code"/>
              </a:rPr>
              <a:t>"옵션1"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343025" y="4668887"/>
            <a:ext cx="3810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5CC5"/>
                </a:solidFill>
                <a:latin typeface="Fira Code"/>
                <a:ea typeface="Fira Code"/>
                <a:cs typeface="Fira Code"/>
                <a:sym typeface="Fira Code"/>
              </a:rPr>
              <a:t>pack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581025" y="3213645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581025" y="3617416"/>
            <a:ext cx="76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56B3"/>
                </a:solidFill>
                <a:latin typeface="Noto Sans KR"/>
                <a:ea typeface="Noto Sans KR"/>
                <a:cs typeface="Noto Sans KR"/>
                <a:sym typeface="Noto Sans KR"/>
              </a:rPr>
              <a:t>•</a:t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581025" y="581025"/>
            <a:ext cx="11581447" cy="49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111111"/>
                </a:solidFill>
                <a:latin typeface="Noto Sans KR"/>
                <a:ea typeface="Noto Sans KR"/>
                <a:cs typeface="Noto Sans KR"/>
                <a:sym typeface="Noto Sans KR"/>
              </a:rPr>
              <a:t>라디오버튼 (Radiobutton)</a:t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581025" y="1203870"/>
            <a:ext cx="11029950" cy="190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